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09A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AEC89-16AD-42BA-9B61-BC3B06A0D6E4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6673E-F2F7-4FD4-8F9D-AA79F1CA06C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908719"/>
            <a:ext cx="7772400" cy="504057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rgbClr val="FF0000"/>
                </a:solidFill>
              </a:rPr>
              <a:t>МБДОУ «ДЕТСКИЙ САД  КОМБИНИРОВАННОГО ВИДА №36 «ЗОЛОТОЙ КЛЮЧИК»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2273926"/>
            <a:ext cx="6120680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E709AD"/>
                </a:solidFill>
                <a:ea typeface="+mj-ea"/>
                <a:cs typeface="+mj-cs"/>
              </a:rPr>
              <a:t>Презентация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Основной общеобразовательной программы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2016-2020уч.г.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соответствии 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Федеральным государственным  общеобразовательным стандартом 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/>
              <a:t> </a:t>
            </a:r>
            <a:endParaRPr lang="ru-RU" sz="2400" dirty="0"/>
          </a:p>
        </p:txBody>
      </p:sp>
      <p:pic>
        <p:nvPicPr>
          <p:cNvPr id="11266" name="Picture 2" descr="http://foneyes.ru/img/picture/Nov/17/bad8f38c740fd276b27d94176b62b141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293096"/>
            <a:ext cx="1728193" cy="216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Содержание психолого-педагогической работы. 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E709AD"/>
                </a:solidFill>
              </a:rPr>
              <a:t>Содержание </a:t>
            </a:r>
            <a:r>
              <a:rPr lang="ru-RU" dirty="0">
                <a:solidFill>
                  <a:srgbClr val="E709AD"/>
                </a:solidFill>
              </a:rPr>
              <a:t>психолого-педагогической работы изложено по пяти образовательным областям:</a:t>
            </a:r>
          </a:p>
          <a:p>
            <a:r>
              <a:rPr lang="ru-RU" dirty="0" smtClean="0"/>
              <a:t> </a:t>
            </a:r>
            <a:r>
              <a:rPr lang="ru-RU" dirty="0">
                <a:solidFill>
                  <a:srgbClr val="0070C0"/>
                </a:solidFill>
              </a:rPr>
              <a:t>социально-коммуникативное развитие;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познавательное развитие;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речевое развитие;</a:t>
            </a:r>
          </a:p>
          <a:p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smtClean="0">
                <a:solidFill>
                  <a:srgbClr val="0070C0"/>
                </a:solidFill>
              </a:rPr>
              <a:t>художественно-эстетическое </a:t>
            </a:r>
            <a:r>
              <a:rPr lang="ru-RU" dirty="0">
                <a:solidFill>
                  <a:srgbClr val="0070C0"/>
                </a:solidFill>
              </a:rPr>
              <a:t>развитие;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физическое развитие.</a:t>
            </a:r>
          </a:p>
          <a:p>
            <a:endParaRPr lang="ru-RU" dirty="0"/>
          </a:p>
        </p:txBody>
      </p:sp>
      <p:pic>
        <p:nvPicPr>
          <p:cNvPr id="4" name="Picture 2" descr="http://foneyes.ru/img/picture/Nov/17/bad8f38c740fd276b27d94176b62b141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5129808"/>
            <a:ext cx="1512168" cy="1728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Данный раздел ООП ДО выстроен на основе Примерной программы «От рождения до школы» (обязательная часть) и дополнен материалами, направленными на реализацию части, формируемой участниками образовательных отношений.</a:t>
            </a:r>
            <a:br>
              <a:rPr lang="ru-RU" sz="2000" dirty="0" smtClean="0">
                <a:solidFill>
                  <a:srgbClr val="C00000"/>
                </a:solidFill>
              </a:rPr>
            </a:b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E709AD"/>
                </a:solidFill>
              </a:rPr>
              <a:t>В </a:t>
            </a:r>
            <a:r>
              <a:rPr lang="ru-RU" dirty="0">
                <a:solidFill>
                  <a:srgbClr val="E709AD"/>
                </a:solidFill>
              </a:rPr>
              <a:t>соответствии с ФГОС, данная часть ООП ДО  учитывает образовательные потребности, интересы и мотивы детей, членов их семей и педагогов и ориентирована на: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специфику национальных, </a:t>
            </a:r>
            <a:r>
              <a:rPr lang="ru-RU" dirty="0" err="1">
                <a:solidFill>
                  <a:srgbClr val="0070C0"/>
                </a:solidFill>
              </a:rPr>
              <a:t>социокультурных</a:t>
            </a:r>
            <a:r>
              <a:rPr lang="ru-RU" dirty="0">
                <a:solidFill>
                  <a:srgbClr val="0070C0"/>
                </a:solidFill>
              </a:rPr>
              <a:t> и иных условий, в которых осуществляется образовательная деятельность;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выбор  парциальных образовательных программ и форм организации работы с детьми, которые соответствуют потребностям и интересам детей, а также возможностям педагогического коллектива;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сложившиеся традиции организации и групп.</a:t>
            </a:r>
            <a:br>
              <a:rPr lang="ru-RU" dirty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5" name="Picture 2" descr="http://foneyes.ru/img/picture/Nov/17/bad8f38c740fd276b27d94176b62b141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5129808"/>
            <a:ext cx="1512168" cy="1539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>
                <a:solidFill>
                  <a:srgbClr val="0070C0"/>
                </a:solidFill>
              </a:rPr>
              <a:t>В части,  формируемой участниками образовательных отношений, представлены  разработанные педагогами МБДОУ №36  по УМК и НРК, которые расширяют и углубляют основное образовательное содержание и позволяют удовлетворить разнообразные образовательные  потребности современной  семьи и избирательные интересы дошкольников, реализовать развивающий потенциал регионального компонента. </a:t>
            </a:r>
          </a:p>
          <a:p>
            <a:endParaRPr lang="ru-RU" dirty="0"/>
          </a:p>
        </p:txBody>
      </p:sp>
      <p:pic>
        <p:nvPicPr>
          <p:cNvPr id="4" name="Picture 2" descr="http://foneyes.ru/img/picture/Nov/17/bad8f38c740fd276b27d94176b62b141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4869160"/>
            <a:ext cx="1512168" cy="1539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Коррекционная работа и/или инклюзивное образование.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46449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0070C0"/>
                </a:solidFill>
              </a:rPr>
              <a:t>В </a:t>
            </a:r>
            <a:r>
              <a:rPr lang="ru-RU" dirty="0">
                <a:solidFill>
                  <a:srgbClr val="0070C0"/>
                </a:solidFill>
              </a:rPr>
              <a:t>данном разделе  представлено содержание образовательной деятельности по профессиональной коррекции нарушений развития детей. </a:t>
            </a:r>
            <a:endParaRPr lang="ru-RU" dirty="0" smtClean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0070C0"/>
                </a:solidFill>
              </a:rPr>
              <a:t>Этот </a:t>
            </a:r>
            <a:r>
              <a:rPr lang="ru-RU" dirty="0">
                <a:solidFill>
                  <a:srgbClr val="0070C0"/>
                </a:solidFill>
              </a:rPr>
              <a:t>раздел базируется на соответствующем разделе Примерной программы «От рождения до школы» и включается в ООП ДО при ее освоении детьми с ОНР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http://foneyes.ru/img/picture/Nov/17/bad8f38c740fd276b27d94176b62b141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5085184"/>
            <a:ext cx="1512168" cy="1539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620688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dirty="0">
                <a:solidFill>
                  <a:srgbClr val="0070C0"/>
                </a:solidFill>
              </a:rPr>
              <a:t>Дополнительным направлением деятельности дошкольного образовательного учреждения является осуществление квалифицированной коррекции общего недоразвития их речи. </a:t>
            </a:r>
            <a:endParaRPr lang="ru-RU" dirty="0" smtClean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Этому </a:t>
            </a:r>
            <a:r>
              <a:rPr lang="ru-RU" dirty="0">
                <a:solidFill>
                  <a:srgbClr val="FF0000"/>
                </a:solidFill>
              </a:rPr>
              <a:t>способствует использование в образовательном процессе программ: </a:t>
            </a:r>
            <a:endParaRPr lang="ru-RU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0070C0"/>
                </a:solidFill>
              </a:rPr>
              <a:t>Филичевой </a:t>
            </a:r>
            <a:r>
              <a:rPr lang="ru-RU" dirty="0">
                <a:solidFill>
                  <a:srgbClr val="0070C0"/>
                </a:solidFill>
              </a:rPr>
              <a:t>Т.Б., Чиркиной Г.В. «Программа обучения и воспитания детей с фонетико-фонематическим недоразвитием речи», Каше Г.А., Филичевой Т.Б. «Программа обучения детей с недоразвитием фонематического строя речи».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2" descr="http://foneyes.ru/img/picture/Nov/17/bad8f38c740fd276b27d94176b62b141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4581128"/>
            <a:ext cx="1872208" cy="20436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3.Организационныйраздел.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525963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0070C0"/>
                </a:solidFill>
              </a:rPr>
              <a:t>Организационный </a:t>
            </a:r>
            <a:r>
              <a:rPr lang="ru-RU" dirty="0">
                <a:solidFill>
                  <a:srgbClr val="0070C0"/>
                </a:solidFill>
              </a:rPr>
              <a:t>раздел составлен с опорой на материалы Примерной программы, нормативно-правовые документы, методические письма и рекомендации.</a:t>
            </a:r>
          </a:p>
          <a:p>
            <a:pPr algn="ctr">
              <a:buNone/>
            </a:pPr>
            <a:r>
              <a:rPr lang="ru-RU" dirty="0">
                <a:solidFill>
                  <a:srgbClr val="C00000"/>
                </a:solidFill>
              </a:rPr>
              <a:t>Организационный раздел дает представление о том, в каких условиях</a:t>
            </a:r>
          </a:p>
          <a:p>
            <a:pPr algn="ctr">
              <a:buNone/>
            </a:pPr>
            <a:r>
              <a:rPr lang="ru-RU" dirty="0">
                <a:solidFill>
                  <a:srgbClr val="C00000"/>
                </a:solidFill>
              </a:rPr>
              <a:t>реализуется ООП ДО. 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В </a:t>
            </a:r>
            <a:r>
              <a:rPr lang="ru-RU" b="1" dirty="0">
                <a:solidFill>
                  <a:srgbClr val="7030A0"/>
                </a:solidFill>
              </a:rPr>
              <a:t>этом разделе представлены: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smtClean="0">
                <a:solidFill>
                  <a:srgbClr val="0070C0"/>
                </a:solidFill>
              </a:rPr>
              <a:t>Карта максимальной нагрузки, </a:t>
            </a:r>
            <a:r>
              <a:rPr lang="ru-RU" dirty="0" smtClean="0">
                <a:solidFill>
                  <a:srgbClr val="0070C0"/>
                </a:solidFill>
              </a:rPr>
              <a:t>режим </a:t>
            </a:r>
            <a:r>
              <a:rPr lang="ru-RU" dirty="0">
                <a:solidFill>
                  <a:srgbClr val="0070C0"/>
                </a:solidFill>
              </a:rPr>
              <a:t>дня;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традиционные для ДОУ события, праздники, мероприятия;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особенности организации предметно-пространственной развивающей образовательной среды</a:t>
            </a:r>
            <a:r>
              <a:rPr lang="ru-RU" dirty="0" smtClean="0">
                <a:solidFill>
                  <a:srgbClr val="0070C0"/>
                </a:solidFill>
              </a:rPr>
              <a:t>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требования </a:t>
            </a:r>
            <a:r>
              <a:rPr lang="ru-RU" dirty="0">
                <a:solidFill>
                  <a:srgbClr val="0070C0"/>
                </a:solidFill>
              </a:rPr>
              <a:t>к материально-техническим условиям реализации ООП (в том числе обеспеченность методическими материалами и средствами обучения и воспитания).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взаимодействие ДОУ с другими учреждениями города</a:t>
            </a:r>
          </a:p>
          <a:p>
            <a:pPr>
              <a:buNone/>
            </a:pPr>
            <a:r>
              <a:rPr lang="ru-RU" dirty="0">
                <a:solidFill>
                  <a:srgbClr val="0070C0"/>
                </a:solidFill>
              </a:rPr>
              <a:t> </a:t>
            </a:r>
          </a:p>
          <a:p>
            <a:pPr>
              <a:buNone/>
            </a:pPr>
            <a:r>
              <a:rPr lang="ru-RU" dirty="0"/>
              <a:t> 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http://foneyes.ru/img/picture/Nov/17/bad8f38c740fd276b27d94176b62b141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4653136"/>
            <a:ext cx="1800200" cy="20162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620688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>
                <a:solidFill>
                  <a:srgbClr val="0070C0"/>
                </a:solidFill>
              </a:rPr>
              <a:t>Образовательная программа дошкольного образования МБДОУ разработана </a:t>
            </a:r>
            <a:endParaRPr lang="ru-RU" sz="2800" dirty="0" smtClean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в </a:t>
            </a:r>
            <a:r>
              <a:rPr lang="ru-RU" sz="2800" dirty="0">
                <a:solidFill>
                  <a:srgbClr val="0070C0"/>
                </a:solidFill>
              </a:rPr>
              <a:t>соответствии с Федеральным государственным образовательным стандартом дошкольного образования (Приказ № 1155 от 17 октября 2013 года) и на основе примерной основной общеобразовательной программ «От рождения до школы» </a:t>
            </a:r>
            <a:r>
              <a:rPr lang="ru-RU" sz="2800" dirty="0" err="1">
                <a:solidFill>
                  <a:srgbClr val="0070C0"/>
                </a:solidFill>
              </a:rPr>
              <a:t>п</a:t>
            </a:r>
            <a:r>
              <a:rPr lang="ru-RU" sz="2800" dirty="0">
                <a:solidFill>
                  <a:srgbClr val="0070C0"/>
                </a:solidFill>
              </a:rPr>
              <a:t>/</a:t>
            </a:r>
            <a:r>
              <a:rPr lang="ru-RU" sz="2800" dirty="0" err="1">
                <a:solidFill>
                  <a:srgbClr val="0070C0"/>
                </a:solidFill>
              </a:rPr>
              <a:t>р</a:t>
            </a:r>
            <a:r>
              <a:rPr lang="ru-RU" sz="2800" dirty="0">
                <a:solidFill>
                  <a:srgbClr val="0070C0"/>
                </a:solidFill>
              </a:rPr>
              <a:t> Н.Е. </a:t>
            </a:r>
            <a:r>
              <a:rPr lang="ru-RU" sz="2800" dirty="0" err="1">
                <a:solidFill>
                  <a:srgbClr val="0070C0"/>
                </a:solidFill>
              </a:rPr>
              <a:t>Вераксы</a:t>
            </a:r>
            <a:r>
              <a:rPr lang="ru-RU" sz="2800" dirty="0">
                <a:solidFill>
                  <a:srgbClr val="0070C0"/>
                </a:solidFill>
              </a:rPr>
              <a:t>, </a:t>
            </a:r>
            <a:r>
              <a:rPr lang="ru-RU" sz="2800" dirty="0" err="1">
                <a:solidFill>
                  <a:srgbClr val="0070C0"/>
                </a:solidFill>
              </a:rPr>
              <a:t>Т.С.Комаровой,М</a:t>
            </a:r>
            <a:r>
              <a:rPr lang="ru-RU" sz="2800" dirty="0">
                <a:solidFill>
                  <a:srgbClr val="0070C0"/>
                </a:solidFill>
              </a:rPr>
              <a:t>. А. Васильевой</a:t>
            </a:r>
          </a:p>
        </p:txBody>
      </p:sp>
      <p:pic>
        <p:nvPicPr>
          <p:cNvPr id="4" name="Picture 2" descr="http://foneyes.ru/img/picture/Nov/17/bad8f38c740fd276b27d94176b62b141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509120"/>
            <a:ext cx="1728193" cy="216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Ц</a:t>
            </a:r>
            <a:r>
              <a:rPr lang="ru-RU" sz="3200" b="1" dirty="0" smtClean="0">
                <a:solidFill>
                  <a:srgbClr val="FF0000"/>
                </a:solidFill>
              </a:rPr>
              <a:t>ель Программы: 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340968"/>
          </a:xfrm>
        </p:spPr>
        <p:txBody>
          <a:bodyPr/>
          <a:lstStyle/>
          <a:p>
            <a:pPr algn="ctr">
              <a:buNone/>
            </a:pP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dirty="0" smtClean="0">
                <a:solidFill>
                  <a:srgbClr val="0070C0"/>
                </a:solidFill>
              </a:rPr>
              <a:t>Обеспечить </a:t>
            </a:r>
            <a:r>
              <a:rPr lang="ru-RU" dirty="0">
                <a:solidFill>
                  <a:srgbClr val="0070C0"/>
                </a:solidFill>
              </a:rPr>
              <a:t>построение целостного педагогического процесса направленного на полноценное всестороннее развитие ребёнка (физическое, социально-коммуникативное, познавательное, речевое, художественно-эстетическое).</a:t>
            </a:r>
          </a:p>
          <a:p>
            <a:endParaRPr lang="ru-RU" dirty="0"/>
          </a:p>
        </p:txBody>
      </p:sp>
      <p:pic>
        <p:nvPicPr>
          <p:cNvPr id="4" name="Picture 2" descr="http://foneyes.ru/img/picture/Nov/17/bad8f38c740fd276b27d94176b62b141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509120"/>
            <a:ext cx="1728193" cy="216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Для достижения целей Программы первостепенное значение имеют:</a:t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4973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dirty="0" smtClean="0">
                <a:solidFill>
                  <a:srgbClr val="0070C0"/>
                </a:solidFill>
              </a:rPr>
              <a:t>• </a:t>
            </a:r>
            <a:r>
              <a:rPr lang="ru-RU" sz="1600" dirty="0">
                <a:solidFill>
                  <a:srgbClr val="0070C0"/>
                </a:solidFill>
              </a:rPr>
              <a:t>забота о здоровье, эмоциональном благополучии и своевременном всестороннем развитии каждого ребенка;</a:t>
            </a:r>
          </a:p>
          <a:p>
            <a:pPr>
              <a:buNone/>
            </a:pPr>
            <a:r>
              <a:rPr lang="ru-RU" sz="1600" dirty="0">
                <a:solidFill>
                  <a:srgbClr val="0070C0"/>
                </a:solidFill>
              </a:rPr>
              <a:t>• создание в группах атмосферы гуманного и доброжелательного отношения ко всем воспитанникам, что позволяет растить их общительными, добрыми, любознательными, инициативными, стремящимися к самостоятельности и творчеству;</a:t>
            </a:r>
          </a:p>
          <a:p>
            <a:pPr>
              <a:buNone/>
            </a:pPr>
            <a:r>
              <a:rPr lang="ru-RU" sz="1600" dirty="0">
                <a:solidFill>
                  <a:srgbClr val="0070C0"/>
                </a:solidFill>
              </a:rPr>
              <a:t>• максимальное использование разнообразных видов детской деятельности, их интеграция в целях повышения эффективности воспитательно-образовательного процесса;</a:t>
            </a:r>
          </a:p>
          <a:p>
            <a:pPr>
              <a:buNone/>
            </a:pPr>
            <a:r>
              <a:rPr lang="ru-RU" sz="1600" dirty="0">
                <a:solidFill>
                  <a:srgbClr val="0070C0"/>
                </a:solidFill>
              </a:rPr>
              <a:t>• творческая организация (</a:t>
            </a:r>
            <a:r>
              <a:rPr lang="ru-RU" sz="1600" dirty="0" err="1">
                <a:solidFill>
                  <a:srgbClr val="0070C0"/>
                </a:solidFill>
              </a:rPr>
              <a:t>креативность</a:t>
            </a:r>
            <a:r>
              <a:rPr lang="ru-RU" sz="1600" dirty="0">
                <a:solidFill>
                  <a:srgbClr val="0070C0"/>
                </a:solidFill>
              </a:rPr>
              <a:t>) воспитательно-образовательного процесса;</a:t>
            </a:r>
          </a:p>
          <a:p>
            <a:pPr>
              <a:buNone/>
            </a:pPr>
            <a:r>
              <a:rPr lang="ru-RU" sz="1600" dirty="0">
                <a:solidFill>
                  <a:srgbClr val="0070C0"/>
                </a:solidFill>
              </a:rPr>
              <a:t>• вариативность использования образовательного материала, позволяющая развивать творчество в соответствии с интересами и наклонностями каждого ребенка;</a:t>
            </a:r>
          </a:p>
          <a:p>
            <a:pPr>
              <a:buNone/>
            </a:pPr>
            <a:r>
              <a:rPr lang="ru-RU" sz="1600" dirty="0">
                <a:solidFill>
                  <a:srgbClr val="0070C0"/>
                </a:solidFill>
              </a:rPr>
              <a:t>• уважительное отношение к результатам детского творчества;</a:t>
            </a:r>
          </a:p>
          <a:p>
            <a:pPr>
              <a:buNone/>
            </a:pPr>
            <a:r>
              <a:rPr lang="ru-RU" sz="1600" dirty="0">
                <a:solidFill>
                  <a:srgbClr val="0070C0"/>
                </a:solidFill>
              </a:rPr>
              <a:t>• единство подходов к воспитанию детей в условиях дошкольного образовательного учреждения и семьи;</a:t>
            </a:r>
          </a:p>
          <a:p>
            <a:pPr>
              <a:buNone/>
            </a:pPr>
            <a:r>
              <a:rPr lang="ru-RU" sz="1600" dirty="0">
                <a:solidFill>
                  <a:srgbClr val="0070C0"/>
                </a:solidFill>
              </a:rPr>
              <a:t>• соблюдение в работе детского сада и начальной школы преемственности, исключающей умственные и физические перегрузки в содержании образования детей дошкольного возраста, обеспечивающей отсутствии давления предметного обучения.</a:t>
            </a:r>
          </a:p>
          <a:p>
            <a:endParaRPr lang="ru-RU" sz="1800" dirty="0"/>
          </a:p>
        </p:txBody>
      </p:sp>
      <p:pic>
        <p:nvPicPr>
          <p:cNvPr id="4" name="Picture 2" descr="http://foneyes.ru/img/picture/Nov/17/bad8f38c740fd276b27d94176b62b141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4664"/>
            <a:ext cx="864096" cy="11521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Охват всех возрастных периодов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(«От рождения до школы»</a:t>
            </a:r>
            <a:r>
              <a:rPr lang="ru-RU" sz="2800" dirty="0" smtClean="0">
                <a:solidFill>
                  <a:srgbClr val="FF0000"/>
                </a:solidFill>
              </a:rPr>
              <a:t>).</a:t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b="1" dirty="0" smtClean="0">
                <a:solidFill>
                  <a:srgbClr val="7030A0"/>
                </a:solidFill>
              </a:rPr>
              <a:t>Программа  </a:t>
            </a:r>
            <a:r>
              <a:rPr lang="ru-RU" b="1" dirty="0">
                <a:solidFill>
                  <a:srgbClr val="7030A0"/>
                </a:solidFill>
              </a:rPr>
              <a:t>охватывает все возрастные периоды физического и психического развития детей: 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-младший </a:t>
            </a:r>
            <a:r>
              <a:rPr lang="ru-RU" dirty="0">
                <a:solidFill>
                  <a:srgbClr val="0070C0"/>
                </a:solidFill>
              </a:rPr>
              <a:t>дошкольный возраст — от 2 до 4 лет (первая и вторая младшие группы</a:t>
            </a:r>
            <a:r>
              <a:rPr lang="ru-RU" dirty="0" smtClean="0">
                <a:solidFill>
                  <a:srgbClr val="0070C0"/>
                </a:solidFill>
              </a:rPr>
              <a:t>),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-средний </a:t>
            </a:r>
            <a:r>
              <a:rPr lang="ru-RU" dirty="0">
                <a:solidFill>
                  <a:srgbClr val="0070C0"/>
                </a:solidFill>
              </a:rPr>
              <a:t>дошкольный возраст — от 4 до 5 лет (средняя группа), </a:t>
            </a:r>
            <a:endParaRPr lang="ru-RU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-старший </a:t>
            </a:r>
            <a:r>
              <a:rPr lang="ru-RU" dirty="0">
                <a:solidFill>
                  <a:srgbClr val="0070C0"/>
                </a:solidFill>
              </a:rPr>
              <a:t>дошкольный возраст — от 5 до 7 </a:t>
            </a:r>
            <a:r>
              <a:rPr lang="ru-RU" dirty="0" smtClean="0">
                <a:solidFill>
                  <a:srgbClr val="0070C0"/>
                </a:solidFill>
              </a:rPr>
              <a:t>лет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(старшая </a:t>
            </a:r>
            <a:r>
              <a:rPr lang="ru-RU" dirty="0">
                <a:solidFill>
                  <a:srgbClr val="0070C0"/>
                </a:solidFill>
              </a:rPr>
              <a:t>и подготовительная к школе группы).</a:t>
            </a:r>
          </a:p>
          <a:p>
            <a:endParaRPr lang="ru-RU" dirty="0"/>
          </a:p>
        </p:txBody>
      </p:sp>
      <p:pic>
        <p:nvPicPr>
          <p:cNvPr id="4" name="Picture 2" descr="http://foneyes.ru/img/picture/Nov/17/bad8f38c740fd276b27d94176b62b141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60648"/>
            <a:ext cx="1296144" cy="13681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Структура основной образовательной программы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ООП ДО в соответствии с требованиями ФГОС ДО включает три основных раздела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/>
              <a:t>-</a:t>
            </a:r>
            <a:r>
              <a:rPr lang="ru-RU" dirty="0" smtClean="0">
                <a:solidFill>
                  <a:srgbClr val="7030A0"/>
                </a:solidFill>
              </a:rPr>
              <a:t>целевой</a:t>
            </a:r>
            <a:r>
              <a:rPr lang="ru-RU" dirty="0">
                <a:solidFill>
                  <a:srgbClr val="7030A0"/>
                </a:solidFill>
              </a:rPr>
              <a:t>, </a:t>
            </a:r>
            <a:endParaRPr lang="ru-RU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dirty="0">
                <a:solidFill>
                  <a:srgbClr val="7030A0"/>
                </a:solidFill>
              </a:rPr>
              <a:t>-</a:t>
            </a:r>
            <a:r>
              <a:rPr lang="ru-RU" dirty="0" smtClean="0">
                <a:solidFill>
                  <a:srgbClr val="7030A0"/>
                </a:solidFill>
              </a:rPr>
              <a:t>содержательный</a:t>
            </a:r>
            <a:r>
              <a:rPr lang="ru-RU" dirty="0">
                <a:solidFill>
                  <a:srgbClr val="7030A0"/>
                </a:solidFill>
              </a:rPr>
              <a:t>, </a:t>
            </a:r>
            <a:endParaRPr lang="ru-RU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dirty="0">
                <a:solidFill>
                  <a:srgbClr val="7030A0"/>
                </a:solidFill>
              </a:rPr>
              <a:t>-</a:t>
            </a:r>
            <a:r>
              <a:rPr lang="ru-RU" dirty="0" smtClean="0">
                <a:solidFill>
                  <a:srgbClr val="7030A0"/>
                </a:solidFill>
              </a:rPr>
              <a:t>организационный</a:t>
            </a:r>
            <a:r>
              <a:rPr lang="ru-RU" dirty="0">
                <a:solidFill>
                  <a:srgbClr val="7030A0"/>
                </a:solidFill>
              </a:rPr>
              <a:t>) и дополнительный </a:t>
            </a:r>
            <a:r>
              <a:rPr lang="ru-RU" dirty="0" smtClean="0">
                <a:solidFill>
                  <a:srgbClr val="7030A0"/>
                </a:solidFill>
              </a:rPr>
              <a:t>раздел</a:t>
            </a:r>
          </a:p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</a:rPr>
              <a:t>(презентация </a:t>
            </a:r>
            <a:r>
              <a:rPr lang="ru-RU" dirty="0">
                <a:solidFill>
                  <a:srgbClr val="7030A0"/>
                </a:solidFill>
              </a:rPr>
              <a:t>ООП ДО).</a:t>
            </a:r>
          </a:p>
          <a:p>
            <a:pPr algn="ctr">
              <a:buNone/>
            </a:pPr>
            <a:r>
              <a:rPr lang="ru-RU" dirty="0">
                <a:solidFill>
                  <a:srgbClr val="0070C0"/>
                </a:solidFill>
              </a:rPr>
              <a:t>Каждый из основных разделов  включает обязательную часть (это программа «От рождения до школы») и часть, формируемая участниками образовательных отношений, в которой отражаются специфика организации и приоритетные направления работы.</a:t>
            </a:r>
          </a:p>
          <a:p>
            <a:endParaRPr lang="ru-RU" dirty="0"/>
          </a:p>
        </p:txBody>
      </p:sp>
      <p:pic>
        <p:nvPicPr>
          <p:cNvPr id="4" name="Picture 2" descr="http://foneyes.ru/img/picture/Nov/17/bad8f38c740fd276b27d94176b62b141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5373216"/>
            <a:ext cx="864096" cy="11521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 В соответствии с ФГОС ДО структура ООП ДО  включает следующие структурные элементы.</a:t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1</a:t>
            </a:r>
            <a:r>
              <a:rPr lang="ru-RU" dirty="0">
                <a:solidFill>
                  <a:srgbClr val="0070C0"/>
                </a:solidFill>
              </a:rPr>
              <a:t>. Целевой раздел.</a:t>
            </a:r>
          </a:p>
          <a:p>
            <a:pPr>
              <a:buNone/>
            </a:pPr>
            <a:r>
              <a:rPr lang="ru-RU" dirty="0">
                <a:solidFill>
                  <a:srgbClr val="0070C0"/>
                </a:solidFill>
              </a:rPr>
              <a:t>1.1. Пояснительная записка.</a:t>
            </a:r>
          </a:p>
          <a:p>
            <a:pPr>
              <a:buNone/>
            </a:pPr>
            <a:r>
              <a:rPr lang="ru-RU" dirty="0">
                <a:solidFill>
                  <a:srgbClr val="0070C0"/>
                </a:solidFill>
              </a:rPr>
              <a:t>1.2. Планируемые результаты освоения ООП ДО.</a:t>
            </a:r>
          </a:p>
          <a:p>
            <a:pPr>
              <a:buNone/>
            </a:pPr>
            <a:r>
              <a:rPr lang="ru-RU" dirty="0">
                <a:solidFill>
                  <a:srgbClr val="0070C0"/>
                </a:solidFill>
              </a:rPr>
              <a:t>2. Организационный раздел.</a:t>
            </a:r>
          </a:p>
          <a:p>
            <a:pPr>
              <a:buNone/>
            </a:pPr>
            <a:r>
              <a:rPr lang="ru-RU" dirty="0">
                <a:solidFill>
                  <a:srgbClr val="0070C0"/>
                </a:solidFill>
              </a:rPr>
              <a:t>3. Содержательный раздел.</a:t>
            </a:r>
          </a:p>
          <a:p>
            <a:pPr>
              <a:buNone/>
            </a:pPr>
            <a:r>
              <a:rPr lang="ru-RU" dirty="0">
                <a:solidFill>
                  <a:srgbClr val="0070C0"/>
                </a:solidFill>
              </a:rPr>
              <a:t>3.1. Содержание образования по пяти образовательным областям.</a:t>
            </a:r>
          </a:p>
          <a:p>
            <a:pPr>
              <a:buNone/>
            </a:pPr>
            <a:r>
              <a:rPr lang="ru-RU" dirty="0">
                <a:solidFill>
                  <a:srgbClr val="0070C0"/>
                </a:solidFill>
              </a:rPr>
              <a:t>3.2. Формы, способы, методы и средства реализации ООП ДО.</a:t>
            </a:r>
          </a:p>
          <a:p>
            <a:pPr>
              <a:buNone/>
            </a:pPr>
            <a:r>
              <a:rPr lang="ru-RU" dirty="0">
                <a:solidFill>
                  <a:srgbClr val="0070C0"/>
                </a:solidFill>
              </a:rPr>
              <a:t>3.3.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Способы и направления поддержки детской инициативы и индивидуальности </a:t>
            </a:r>
          </a:p>
          <a:p>
            <a:pPr>
              <a:buNone/>
            </a:pPr>
            <a:r>
              <a:rPr lang="ru-RU" dirty="0">
                <a:solidFill>
                  <a:srgbClr val="0070C0"/>
                </a:solidFill>
              </a:rPr>
              <a:t>3.4. Содержание образовательной деятельности по профессиональной коррекции нарушений развития детей.</a:t>
            </a:r>
          </a:p>
          <a:p>
            <a:pPr>
              <a:buNone/>
            </a:pPr>
            <a:r>
              <a:rPr lang="ru-RU" dirty="0">
                <a:solidFill>
                  <a:srgbClr val="0070C0"/>
                </a:solidFill>
              </a:rPr>
              <a:t>4. Краткая презентация ООП ДО (дополнительный раздел).</a:t>
            </a:r>
          </a:p>
          <a:p>
            <a:endParaRPr lang="ru-RU" dirty="0"/>
          </a:p>
        </p:txBody>
      </p:sp>
      <p:pic>
        <p:nvPicPr>
          <p:cNvPr id="4" name="Picture 2" descr="http://foneyes.ru/img/picture/Nov/17/bad8f38c740fd276b27d94176b62b141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1124744"/>
            <a:ext cx="1512168" cy="1728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1.Целевой раздел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052736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Пояснительная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записка. </a:t>
            </a:r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пояснительной записке раскрываются:</a:t>
            </a:r>
          </a:p>
          <a:p>
            <a:pPr>
              <a:buNone/>
            </a:pPr>
            <a:r>
              <a:rPr lang="ru-RU" sz="2900" dirty="0" smtClean="0">
                <a:solidFill>
                  <a:srgbClr val="0070C0"/>
                </a:solidFill>
              </a:rPr>
              <a:t>- </a:t>
            </a:r>
            <a:r>
              <a:rPr lang="ru-RU" sz="2900" dirty="0">
                <a:solidFill>
                  <a:srgbClr val="0070C0"/>
                </a:solidFill>
              </a:rPr>
              <a:t>цели и задачи реализации ООП ДО;</a:t>
            </a:r>
          </a:p>
          <a:p>
            <a:pPr>
              <a:buNone/>
            </a:pPr>
            <a:r>
              <a:rPr lang="ru-RU" sz="2900" dirty="0" smtClean="0">
                <a:solidFill>
                  <a:srgbClr val="0070C0"/>
                </a:solidFill>
              </a:rPr>
              <a:t>- </a:t>
            </a:r>
            <a:r>
              <a:rPr lang="ru-RU" sz="2900" dirty="0">
                <a:solidFill>
                  <a:srgbClr val="0070C0"/>
                </a:solidFill>
              </a:rPr>
              <a:t>принципы и подходы к формированию ООП ДО;</a:t>
            </a:r>
          </a:p>
          <a:p>
            <a:pPr>
              <a:buNone/>
            </a:pPr>
            <a:r>
              <a:rPr lang="ru-RU" sz="2900" dirty="0">
                <a:solidFill>
                  <a:srgbClr val="0070C0"/>
                </a:solidFill>
              </a:rPr>
              <a:t>-</a:t>
            </a:r>
            <a:r>
              <a:rPr lang="ru-RU" sz="2900" dirty="0" smtClean="0">
                <a:solidFill>
                  <a:srgbClr val="0070C0"/>
                </a:solidFill>
              </a:rPr>
              <a:t>значимые </a:t>
            </a:r>
            <a:r>
              <a:rPr lang="ru-RU" sz="2900" dirty="0">
                <a:solidFill>
                  <a:srgbClr val="0070C0"/>
                </a:solidFill>
              </a:rPr>
              <a:t>для разработки и реализации ООП ДО характеристики</a:t>
            </a:r>
            <a:r>
              <a:rPr lang="ru-RU" sz="2900" dirty="0" smtClean="0">
                <a:solidFill>
                  <a:srgbClr val="0070C0"/>
                </a:solidFill>
              </a:rPr>
              <a:t>.</a:t>
            </a:r>
            <a:endParaRPr lang="ru-RU" sz="2900" dirty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sz="2900" dirty="0">
                <a:solidFill>
                  <a:srgbClr val="7030A0"/>
                </a:solidFill>
              </a:rPr>
              <a:t>Планируемые результаты освоения ООП ДО.</a:t>
            </a:r>
          </a:p>
          <a:p>
            <a:pPr>
              <a:buNone/>
            </a:pPr>
            <a:r>
              <a:rPr lang="ru-RU" sz="2900" dirty="0">
                <a:solidFill>
                  <a:srgbClr val="0070C0"/>
                </a:solidFill>
              </a:rPr>
              <a:t>Эта часть ООП ДО составлена на основе соответствующего раздела примерной программы «От рождения до школы» (обязательная часть) и дополнена описанием планируемых результатов в части, формируемой участниками образовательных отношений (это результаты работы по приоритетным направлениям, результаты, учитывающие особенности развития детей с ОНР и др.).</a:t>
            </a:r>
          </a:p>
          <a:p>
            <a:endParaRPr lang="ru-RU" dirty="0"/>
          </a:p>
        </p:txBody>
      </p:sp>
      <p:pic>
        <p:nvPicPr>
          <p:cNvPr id="4" name="Picture 2" descr="http://foneyes.ru/img/picture/Nov/17/bad8f38c740fd276b27d94176b62b141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4869160"/>
            <a:ext cx="1512168" cy="1728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2.Содержательныйраздел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Формы</a:t>
            </a:r>
            <a:r>
              <a:rPr lang="ru-RU" dirty="0">
                <a:solidFill>
                  <a:srgbClr val="0070C0"/>
                </a:solidFill>
              </a:rPr>
              <a:t>, способы, методы и средства реализации ООП ДО. </a:t>
            </a:r>
          </a:p>
          <a:p>
            <a:r>
              <a:rPr lang="ru-RU" dirty="0">
                <a:solidFill>
                  <a:srgbClr val="0070C0"/>
                </a:solidFill>
              </a:rPr>
              <a:t>Это соответствие разделу «Психолого-педагогические условия реализации программы» Примерной программы «От рождения до школы» и дополняется вариативной частью.</a:t>
            </a:r>
          </a:p>
          <a:p>
            <a:pPr>
              <a:buNone/>
            </a:pPr>
            <a:r>
              <a:rPr lang="ru-RU" dirty="0">
                <a:solidFill>
                  <a:srgbClr val="E709AD"/>
                </a:solidFill>
              </a:rPr>
              <a:t>В соответствии с ФГОС, в этой части представлены: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особенности </a:t>
            </a:r>
            <a:r>
              <a:rPr lang="ru-RU" dirty="0">
                <a:solidFill>
                  <a:srgbClr val="0070C0"/>
                </a:solidFill>
              </a:rPr>
              <a:t>образовательной деятельности разных видов и культурных практик;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особенности взаимодействия педагогического коллектива с семьями воспитанников.</a:t>
            </a:r>
          </a:p>
          <a:p>
            <a:r>
              <a:rPr lang="ru-RU" dirty="0">
                <a:solidFill>
                  <a:srgbClr val="E709AD"/>
                </a:solidFill>
              </a:rPr>
              <a:t>Основными формами совместной деятельности педагогов и родителей по реализации основной образовательной программы являются следующие:</a:t>
            </a:r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   - подготовка и проведение совместных праздников и досугов, предполагающие совместные выступления детей и родителей, участие в конкурсах;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    - проведение разнообразных встреч с родителями и представителями старшего поколения;</a:t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   - привлечение родителей к участию в детских познавательно-исследовательских и творческих проектах.</a:t>
            </a:r>
          </a:p>
          <a:p>
            <a:endParaRPr lang="ru-RU" dirty="0"/>
          </a:p>
        </p:txBody>
      </p:sp>
      <p:pic>
        <p:nvPicPr>
          <p:cNvPr id="4" name="Picture 2" descr="http://foneyes.ru/img/picture/Nov/17/bad8f38c740fd276b27d94176b62b141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188640"/>
            <a:ext cx="1512168" cy="1728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1016</Words>
  <Application>Microsoft Office PowerPoint</Application>
  <PresentationFormat>Экран (4:3)</PresentationFormat>
  <Paragraphs>89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МБДОУ «ДЕТСКИЙ САД  КОМБИНИРОВАННОГО ВИДА №36 «ЗОЛОТОЙ КЛЮЧИК»  </vt:lpstr>
      <vt:lpstr>Слайд 2</vt:lpstr>
      <vt:lpstr>Цель Программы: </vt:lpstr>
      <vt:lpstr>Для достижения целей Программы первостепенное значение имеют: </vt:lpstr>
      <vt:lpstr>Охват всех возрастных периодов  («От рождения до школы»). </vt:lpstr>
      <vt:lpstr>Структура основной образовательной программы ООП ДО в соответствии с требованиями ФГОС ДО включает три основных раздела </vt:lpstr>
      <vt:lpstr> В соответствии с ФГОС ДО структура ООП ДО  включает следующие структурные элементы. </vt:lpstr>
      <vt:lpstr>1.Целевой раздел </vt:lpstr>
      <vt:lpstr>2.Содержательныйраздел </vt:lpstr>
      <vt:lpstr>Содержание психолого-педагогической работы.  </vt:lpstr>
      <vt:lpstr>Данный раздел ООП ДО выстроен на основе Примерной программы «От рождения до школы» (обязательная часть) и дополнен материалами, направленными на реализацию части, формируемой участниками образовательных отношений. </vt:lpstr>
      <vt:lpstr>Слайд 12</vt:lpstr>
      <vt:lpstr>Коррекционная работа и/или инклюзивное образование. </vt:lpstr>
      <vt:lpstr>Слайд 14</vt:lpstr>
      <vt:lpstr>3.Организационныйраздел. 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«ДЕТСКИЙ САД  КОМБИНИРОВАННОГО ВИДА №36 «ЗОЛОТОЙ КЛЮЧИК»</dc:title>
  <dc:creator>Пользователь</dc:creator>
  <cp:lastModifiedBy>Пользователь</cp:lastModifiedBy>
  <cp:revision>4</cp:revision>
  <dcterms:created xsi:type="dcterms:W3CDTF">2016-10-20T17:07:30Z</dcterms:created>
  <dcterms:modified xsi:type="dcterms:W3CDTF">2016-10-20T17:45:27Z</dcterms:modified>
</cp:coreProperties>
</file>